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1723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11895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8942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51602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6438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9040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34080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57402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95826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1769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60023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00E978-E82A-4AB1-BD15-71AFD04772EF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7012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C8AD6-3381-4A4D-8C02-5A997A8B74C8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rgbClr val="00B050"/>
            </a:solidFill>
          </a:ln>
        </p:spPr>
        <p:txBody>
          <a:bodyPr/>
          <a:lstStyle/>
          <a:p>
            <a:r>
              <a:rPr lang="en-GB" dirty="0">
                <a:solidFill>
                  <a:srgbClr val="00B050"/>
                </a:solidFill>
              </a:rPr>
              <a:t>Detailed Plan; Year 4; Term 1: Personal Info.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956EFC3-BA33-4BEF-875A-14CFE13F72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1065131"/>
              </p:ext>
            </p:extLst>
          </p:nvPr>
        </p:nvGraphicFramePr>
        <p:xfrm>
          <a:off x="838200" y="1850882"/>
          <a:ext cx="10515600" cy="44033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89842">
                  <a:extLst>
                    <a:ext uri="{9D8B030D-6E8A-4147-A177-3AD203B41FA5}">
                      <a16:colId xmlns:a16="http://schemas.microsoft.com/office/drawing/2014/main" val="4050904216"/>
                    </a:ext>
                  </a:extLst>
                </a:gridCol>
                <a:gridCol w="8525758">
                  <a:extLst>
                    <a:ext uri="{9D8B030D-6E8A-4147-A177-3AD203B41FA5}">
                      <a16:colId xmlns:a16="http://schemas.microsoft.com/office/drawing/2014/main" val="1920413057"/>
                    </a:ext>
                  </a:extLst>
                </a:gridCol>
              </a:tblGrid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B050"/>
                          </a:solidFill>
                        </a:rPr>
                        <a:t>Week 1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>
                          <a:solidFill>
                            <a:srgbClr val="00B050"/>
                          </a:solidFill>
                        </a:rPr>
                        <a:t>Ma Carte </a:t>
                      </a:r>
                      <a:r>
                        <a:rPr lang="en-GB" sz="1800" u="sng" dirty="0" err="1">
                          <a:solidFill>
                            <a:srgbClr val="00B050"/>
                          </a:solidFill>
                        </a:rPr>
                        <a:t>d’Identité</a:t>
                      </a:r>
                      <a:endParaRPr lang="en-GB" sz="1800" u="sng" dirty="0">
                        <a:solidFill>
                          <a:srgbClr val="00B050"/>
                        </a:solidFill>
                      </a:endParaRPr>
                    </a:p>
                    <a:p>
                      <a:r>
                        <a:rPr lang="en-GB" sz="1800" dirty="0">
                          <a:solidFill>
                            <a:srgbClr val="00B050"/>
                          </a:solidFill>
                        </a:rPr>
                        <a:t>Speaking and writing activity to recap introductions and some key language from Year 3.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94680799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B050"/>
                          </a:solidFill>
                        </a:rPr>
                        <a:t>Week 2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>
                          <a:solidFill>
                            <a:srgbClr val="00B050"/>
                          </a:solidFill>
                        </a:rPr>
                        <a:t>Ma </a:t>
                      </a:r>
                      <a:r>
                        <a:rPr lang="en-GB" sz="1800" u="sng" dirty="0" err="1">
                          <a:solidFill>
                            <a:srgbClr val="00B050"/>
                          </a:solidFill>
                        </a:rPr>
                        <a:t>Famille</a:t>
                      </a:r>
                      <a:endParaRPr lang="en-GB" sz="1800" u="sng" dirty="0">
                        <a:solidFill>
                          <a:srgbClr val="00B050"/>
                        </a:solidFill>
                      </a:endParaRPr>
                    </a:p>
                    <a:p>
                      <a:r>
                        <a:rPr lang="en-GB" sz="1800" u="none" dirty="0">
                          <a:solidFill>
                            <a:srgbClr val="00B050"/>
                          </a:solidFill>
                        </a:rPr>
                        <a:t>Revision of talking about family members. </a:t>
                      </a:r>
                    </a:p>
                    <a:p>
                      <a:r>
                        <a:rPr lang="en-GB" sz="1800" u="none" dirty="0">
                          <a:solidFill>
                            <a:srgbClr val="00B050"/>
                          </a:solidFill>
                        </a:rPr>
                        <a:t>Introduction of the difference between ‘le, la, les’ and ‘mon, ma ,</a:t>
                      </a:r>
                      <a:r>
                        <a:rPr lang="en-GB" sz="1800" u="none" dirty="0" err="1">
                          <a:solidFill>
                            <a:srgbClr val="00B050"/>
                          </a:solidFill>
                        </a:rPr>
                        <a:t>mes</a:t>
                      </a:r>
                      <a:r>
                        <a:rPr lang="en-GB" sz="1800" u="none" dirty="0">
                          <a:solidFill>
                            <a:srgbClr val="00B050"/>
                          </a:solidFill>
                        </a:rPr>
                        <a:t>.’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46222488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B050"/>
                          </a:solidFill>
                        </a:rPr>
                        <a:t>Week 3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Tu as des frères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ou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des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soeurs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Revision of talking about brothers and sisters.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Introduction to giving their names using ‘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il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elle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s’appelle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…’ and ‘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ils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kumimoji="0" lang="en-GB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elles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s’appellent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…’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77665740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B050"/>
                          </a:solidFill>
                        </a:rPr>
                        <a:t>Week 4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Quel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âge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a-t-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il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elle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Introduce and practise how to say how old brothers and sisters are.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61137974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B050"/>
                          </a:solidFill>
                        </a:rPr>
                        <a:t>Week 5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 err="1">
                          <a:solidFill>
                            <a:srgbClr val="00B050"/>
                          </a:solidFill>
                        </a:rPr>
                        <a:t>Décris</a:t>
                      </a:r>
                      <a:r>
                        <a:rPr lang="en-GB" sz="1800" u="sng" dirty="0">
                          <a:solidFill>
                            <a:srgbClr val="00B050"/>
                          </a:solidFill>
                        </a:rPr>
                        <a:t>-t-</a:t>
                      </a:r>
                      <a:r>
                        <a:rPr lang="en-GB" sz="1800" u="sng" dirty="0" err="1">
                          <a:solidFill>
                            <a:srgbClr val="00B050"/>
                          </a:solidFill>
                        </a:rPr>
                        <a:t>il</a:t>
                      </a:r>
                      <a:r>
                        <a:rPr lang="en-GB" sz="1800" u="sng" dirty="0">
                          <a:solidFill>
                            <a:srgbClr val="00B050"/>
                          </a:solidFill>
                        </a:rPr>
                        <a:t>? </a:t>
                      </a:r>
                      <a:r>
                        <a:rPr lang="en-GB" sz="1800" u="sng" dirty="0" err="1">
                          <a:solidFill>
                            <a:srgbClr val="00B050"/>
                          </a:solidFill>
                        </a:rPr>
                        <a:t>Décris</a:t>
                      </a:r>
                      <a:r>
                        <a:rPr lang="en-GB" sz="1800" u="sng" dirty="0">
                          <a:solidFill>
                            <a:srgbClr val="00B050"/>
                          </a:solidFill>
                        </a:rPr>
                        <a:t>-t-</a:t>
                      </a:r>
                      <a:r>
                        <a:rPr lang="en-GB" sz="1800" u="sng" dirty="0" err="1">
                          <a:solidFill>
                            <a:srgbClr val="00B050"/>
                          </a:solidFill>
                        </a:rPr>
                        <a:t>elle</a:t>
                      </a:r>
                      <a:r>
                        <a:rPr lang="en-GB" sz="1800" u="sng" dirty="0">
                          <a:solidFill>
                            <a:srgbClr val="00B050"/>
                          </a:solidFill>
                        </a:rPr>
                        <a:t>?</a:t>
                      </a:r>
                    </a:p>
                    <a:p>
                      <a:r>
                        <a:rPr lang="en-GB" sz="1800" u="none" dirty="0">
                          <a:solidFill>
                            <a:srgbClr val="00B050"/>
                          </a:solidFill>
                        </a:rPr>
                        <a:t>Introduce and practise giving details of eye and hair colour for brothers and sisters.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6771607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B050"/>
                          </a:solidFill>
                        </a:rPr>
                        <a:t>Week 6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>
                          <a:solidFill>
                            <a:srgbClr val="00B050"/>
                          </a:solidFill>
                        </a:rPr>
                        <a:t>Chloe et Pierre</a:t>
                      </a:r>
                    </a:p>
                    <a:p>
                      <a:r>
                        <a:rPr lang="en-GB" sz="1800" u="none" dirty="0">
                          <a:solidFill>
                            <a:srgbClr val="00B050"/>
                          </a:solidFill>
                        </a:rPr>
                        <a:t>Reading/writing activity to describe a family member.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602951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27468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C8AD6-3381-4A4D-8C02-5A997A8B74C8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rgbClr val="00B050"/>
            </a:solidFill>
          </a:ln>
        </p:spPr>
        <p:txBody>
          <a:bodyPr/>
          <a:lstStyle/>
          <a:p>
            <a:r>
              <a:rPr lang="en-GB" dirty="0">
                <a:solidFill>
                  <a:srgbClr val="00B050"/>
                </a:solidFill>
              </a:rPr>
              <a:t>Detailed Plan; Year 4; Term 2: Animals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956EFC3-BA33-4BEF-875A-14CFE13F72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7327330"/>
              </p:ext>
            </p:extLst>
          </p:nvPr>
        </p:nvGraphicFramePr>
        <p:xfrm>
          <a:off x="838200" y="1850882"/>
          <a:ext cx="10515600" cy="44033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89842">
                  <a:extLst>
                    <a:ext uri="{9D8B030D-6E8A-4147-A177-3AD203B41FA5}">
                      <a16:colId xmlns:a16="http://schemas.microsoft.com/office/drawing/2014/main" val="4050904216"/>
                    </a:ext>
                  </a:extLst>
                </a:gridCol>
                <a:gridCol w="8525758">
                  <a:extLst>
                    <a:ext uri="{9D8B030D-6E8A-4147-A177-3AD203B41FA5}">
                      <a16:colId xmlns:a16="http://schemas.microsoft.com/office/drawing/2014/main" val="1920413057"/>
                    </a:ext>
                  </a:extLst>
                </a:gridCol>
              </a:tblGrid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B050"/>
                          </a:solidFill>
                        </a:rPr>
                        <a:t>Week 1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>
                          <a:solidFill>
                            <a:srgbClr val="00B050"/>
                          </a:solidFill>
                        </a:rPr>
                        <a:t>Tu as </a:t>
                      </a:r>
                      <a:r>
                        <a:rPr lang="en-GB" sz="1800" u="sng" dirty="0" err="1">
                          <a:solidFill>
                            <a:srgbClr val="00B050"/>
                          </a:solidFill>
                        </a:rPr>
                        <a:t>combien</a:t>
                      </a:r>
                      <a:r>
                        <a:rPr lang="en-GB" sz="1800" u="sng" dirty="0">
                          <a:solidFill>
                            <a:srgbClr val="00B050"/>
                          </a:solidFill>
                        </a:rPr>
                        <a:t> </a:t>
                      </a:r>
                      <a:r>
                        <a:rPr lang="en-GB" sz="1800" u="sng" dirty="0" err="1">
                          <a:solidFill>
                            <a:srgbClr val="00B050"/>
                          </a:solidFill>
                        </a:rPr>
                        <a:t>d’animaux</a:t>
                      </a:r>
                      <a:r>
                        <a:rPr lang="en-GB" sz="1800" u="sng" dirty="0">
                          <a:solidFill>
                            <a:srgbClr val="00B050"/>
                          </a:solidFill>
                        </a:rPr>
                        <a:t>?</a:t>
                      </a:r>
                    </a:p>
                    <a:p>
                      <a:r>
                        <a:rPr lang="en-GB" sz="1800" dirty="0">
                          <a:solidFill>
                            <a:srgbClr val="00B050"/>
                          </a:solidFill>
                        </a:rPr>
                        <a:t>Revision of pets vocabulary.</a:t>
                      </a:r>
                    </a:p>
                    <a:p>
                      <a:r>
                        <a:rPr lang="en-GB" sz="1800" dirty="0">
                          <a:solidFill>
                            <a:srgbClr val="00B050"/>
                          </a:solidFill>
                        </a:rPr>
                        <a:t>Listening activity to practise how many pets someone has.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94680799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B050"/>
                          </a:solidFill>
                        </a:rPr>
                        <a:t>Week 2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>
                          <a:solidFill>
                            <a:srgbClr val="00B050"/>
                          </a:solidFill>
                        </a:rPr>
                        <a:t>SONDAGE: Tu as un animal?</a:t>
                      </a:r>
                    </a:p>
                    <a:p>
                      <a:r>
                        <a:rPr lang="en-GB" sz="1800" u="none" dirty="0">
                          <a:solidFill>
                            <a:srgbClr val="00B050"/>
                          </a:solidFill>
                        </a:rPr>
                        <a:t>Speaking activity to practise asking and answering how many pets someone has.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46222488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B050"/>
                          </a:solidFill>
                        </a:rPr>
                        <a:t>Week 3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Les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animaux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de la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ferme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sont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de quelle couleur?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Revision of talking about farm animals.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Introduction to using colours with animals.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77665740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B050"/>
                          </a:solidFill>
                        </a:rPr>
                        <a:t>Week 4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SONDAGE: Tu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aimes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un cheval?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Speaking activity to practise talking about animals with (colours and) opinions.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61137974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B050"/>
                          </a:solidFill>
                        </a:rPr>
                        <a:t>Week 5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 err="1">
                          <a:solidFill>
                            <a:srgbClr val="00B050"/>
                          </a:solidFill>
                        </a:rPr>
                        <a:t>Où</a:t>
                      </a:r>
                      <a:r>
                        <a:rPr lang="en-GB" sz="1800" u="sng" dirty="0">
                          <a:solidFill>
                            <a:srgbClr val="00B050"/>
                          </a:solidFill>
                        </a:rPr>
                        <a:t> </a:t>
                      </a:r>
                      <a:r>
                        <a:rPr lang="en-GB" sz="1800" u="sng" dirty="0" err="1">
                          <a:solidFill>
                            <a:srgbClr val="00B050"/>
                          </a:solidFill>
                        </a:rPr>
                        <a:t>est</a:t>
                      </a:r>
                      <a:r>
                        <a:rPr lang="en-GB" sz="1800" u="sng" dirty="0">
                          <a:solidFill>
                            <a:srgbClr val="00B050"/>
                          </a:solidFill>
                        </a:rPr>
                        <a:t> le chat?</a:t>
                      </a:r>
                    </a:p>
                    <a:p>
                      <a:r>
                        <a:rPr lang="en-GB" sz="1800" u="none" dirty="0">
                          <a:solidFill>
                            <a:srgbClr val="00B050"/>
                          </a:solidFill>
                        </a:rPr>
                        <a:t>Introduction to prepositions. Song ‘</a:t>
                      </a:r>
                      <a:r>
                        <a:rPr lang="en-GB" sz="1800" u="none" dirty="0" err="1">
                          <a:solidFill>
                            <a:srgbClr val="00B050"/>
                          </a:solidFill>
                        </a:rPr>
                        <a:t>Où</a:t>
                      </a:r>
                      <a:r>
                        <a:rPr lang="en-GB" sz="1800" u="none" dirty="0">
                          <a:solidFill>
                            <a:srgbClr val="00B050"/>
                          </a:solidFill>
                        </a:rPr>
                        <a:t> </a:t>
                      </a:r>
                      <a:r>
                        <a:rPr lang="en-GB" sz="1800" u="none" dirty="0" err="1">
                          <a:solidFill>
                            <a:srgbClr val="00B050"/>
                          </a:solidFill>
                        </a:rPr>
                        <a:t>est</a:t>
                      </a:r>
                      <a:r>
                        <a:rPr lang="en-GB" sz="1800" u="none" dirty="0">
                          <a:solidFill>
                            <a:srgbClr val="00B050"/>
                          </a:solidFill>
                        </a:rPr>
                        <a:t> le chat?’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6771607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B050"/>
                          </a:solidFill>
                        </a:rPr>
                        <a:t>Week 6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>
                          <a:solidFill>
                            <a:srgbClr val="00B050"/>
                          </a:solidFill>
                        </a:rPr>
                        <a:t>Il y a un chat orange sur la table.</a:t>
                      </a:r>
                    </a:p>
                    <a:p>
                      <a:r>
                        <a:rPr lang="en-GB" sz="1800" u="none" dirty="0">
                          <a:solidFill>
                            <a:srgbClr val="00B050"/>
                          </a:solidFill>
                        </a:rPr>
                        <a:t>Reading/writing activity to practise animals, colours and prepositions.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602951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162281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C8AD6-3381-4A4D-8C02-5A997A8B74C8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rgbClr val="00B050"/>
            </a:solidFill>
          </a:ln>
        </p:spPr>
        <p:txBody>
          <a:bodyPr/>
          <a:lstStyle/>
          <a:p>
            <a:r>
              <a:rPr lang="en-GB" dirty="0">
                <a:solidFill>
                  <a:srgbClr val="00B050"/>
                </a:solidFill>
              </a:rPr>
              <a:t>Detailed Plan; Year 4; Term 3: Home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956EFC3-BA33-4BEF-875A-14CFE13F72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2937018"/>
              </p:ext>
            </p:extLst>
          </p:nvPr>
        </p:nvGraphicFramePr>
        <p:xfrm>
          <a:off x="838200" y="1850882"/>
          <a:ext cx="10515600" cy="46740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89842">
                  <a:extLst>
                    <a:ext uri="{9D8B030D-6E8A-4147-A177-3AD203B41FA5}">
                      <a16:colId xmlns:a16="http://schemas.microsoft.com/office/drawing/2014/main" val="4050904216"/>
                    </a:ext>
                  </a:extLst>
                </a:gridCol>
                <a:gridCol w="8525758">
                  <a:extLst>
                    <a:ext uri="{9D8B030D-6E8A-4147-A177-3AD203B41FA5}">
                      <a16:colId xmlns:a16="http://schemas.microsoft.com/office/drawing/2014/main" val="1920413057"/>
                    </a:ext>
                  </a:extLst>
                </a:gridCol>
              </a:tblGrid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B050"/>
                          </a:solidFill>
                        </a:rPr>
                        <a:t>Week 1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 err="1">
                          <a:solidFill>
                            <a:srgbClr val="00B050"/>
                          </a:solidFill>
                        </a:rPr>
                        <a:t>J’habite</a:t>
                      </a:r>
                      <a:r>
                        <a:rPr lang="en-GB" sz="1800" u="sng" dirty="0">
                          <a:solidFill>
                            <a:srgbClr val="00B050"/>
                          </a:solidFill>
                        </a:rPr>
                        <a:t> </a:t>
                      </a:r>
                      <a:r>
                        <a:rPr lang="en-GB" sz="1800" u="sng" dirty="0" err="1">
                          <a:solidFill>
                            <a:srgbClr val="00B050"/>
                          </a:solidFill>
                        </a:rPr>
                        <a:t>une</a:t>
                      </a:r>
                      <a:r>
                        <a:rPr lang="en-GB" sz="1800" u="sng" dirty="0">
                          <a:solidFill>
                            <a:srgbClr val="00B050"/>
                          </a:solidFill>
                        </a:rPr>
                        <a:t> </a:t>
                      </a:r>
                      <a:r>
                        <a:rPr lang="en-GB" sz="1800" u="sng" dirty="0" err="1">
                          <a:solidFill>
                            <a:srgbClr val="00B050"/>
                          </a:solidFill>
                        </a:rPr>
                        <a:t>maison</a:t>
                      </a:r>
                      <a:r>
                        <a:rPr lang="en-GB" sz="1800" u="sng" dirty="0">
                          <a:solidFill>
                            <a:srgbClr val="00B050"/>
                          </a:solidFill>
                        </a:rPr>
                        <a:t> au centre-</a:t>
                      </a:r>
                      <a:r>
                        <a:rPr lang="en-GB" sz="1800" u="sng" dirty="0" err="1">
                          <a:solidFill>
                            <a:srgbClr val="00B050"/>
                          </a:solidFill>
                        </a:rPr>
                        <a:t>ville</a:t>
                      </a:r>
                      <a:r>
                        <a:rPr lang="en-GB" sz="1800" u="sng" dirty="0">
                          <a:solidFill>
                            <a:srgbClr val="00B050"/>
                          </a:solidFill>
                        </a:rPr>
                        <a:t>.</a:t>
                      </a:r>
                    </a:p>
                    <a:p>
                      <a:r>
                        <a:rPr lang="en-GB" sz="1800" dirty="0">
                          <a:solidFill>
                            <a:srgbClr val="00B050"/>
                          </a:solidFill>
                        </a:rPr>
                        <a:t>Revision of types of houses.</a:t>
                      </a:r>
                    </a:p>
                    <a:p>
                      <a:r>
                        <a:rPr lang="en-GB" sz="1800" dirty="0">
                          <a:solidFill>
                            <a:srgbClr val="00B050"/>
                          </a:solidFill>
                        </a:rPr>
                        <a:t>Listening activity to practise what type of house and where it’s situated.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94680799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B050"/>
                          </a:solidFill>
                        </a:rPr>
                        <a:t>Week 2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>
                          <a:solidFill>
                            <a:srgbClr val="00B050"/>
                          </a:solidFill>
                        </a:rPr>
                        <a:t>La Maison et Le Jardin </a:t>
                      </a:r>
                    </a:p>
                    <a:p>
                      <a:r>
                        <a:rPr lang="en-GB" sz="1800" u="none" dirty="0">
                          <a:solidFill>
                            <a:srgbClr val="00B050"/>
                          </a:solidFill>
                        </a:rPr>
                        <a:t>Revision of rooms in a house.</a:t>
                      </a:r>
                    </a:p>
                    <a:p>
                      <a:r>
                        <a:rPr lang="en-GB" sz="1800" u="none" dirty="0">
                          <a:solidFill>
                            <a:srgbClr val="00B050"/>
                          </a:solidFill>
                        </a:rPr>
                        <a:t>Introduction to describing things in the garden.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46222488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B050"/>
                          </a:solidFill>
                        </a:rPr>
                        <a:t>Week 3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Un Plan De La Maison</a:t>
                      </a: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Reading/writing activity to practise home and garden vocabulary.</a:t>
                      </a:r>
                      <a:endParaRPr kumimoji="0" lang="en-GB" sz="1800" b="0" i="0" u="sng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77665740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B050"/>
                          </a:solidFill>
                        </a:rPr>
                        <a:t>Week 4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Dans ma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chambre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il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y a…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Introduction of items of bedroom furniture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eg.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‘un lit, un bureau, un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ordinateur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 un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jouet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une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lampe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une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chaise etc.’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61137974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B050"/>
                          </a:solidFill>
                        </a:rPr>
                        <a:t>Week 5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>
                          <a:solidFill>
                            <a:srgbClr val="00B050"/>
                          </a:solidFill>
                        </a:rPr>
                        <a:t>Chez-Moi</a:t>
                      </a:r>
                    </a:p>
                    <a:p>
                      <a:r>
                        <a:rPr lang="en-GB" sz="1800" u="none" dirty="0">
                          <a:solidFill>
                            <a:srgbClr val="00B050"/>
                          </a:solidFill>
                        </a:rPr>
                        <a:t>Reading activity to consolidate home, garden and furniture vocabulary.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6771607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B050"/>
                          </a:solidFill>
                        </a:rPr>
                        <a:t>Week 6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>
                          <a:solidFill>
                            <a:srgbClr val="00B050"/>
                          </a:solidFill>
                        </a:rPr>
                        <a:t>Description De </a:t>
                      </a:r>
                      <a:r>
                        <a:rPr lang="en-GB" sz="1800" u="sng" dirty="0" err="1">
                          <a:solidFill>
                            <a:srgbClr val="00B050"/>
                          </a:solidFill>
                        </a:rPr>
                        <a:t>Chambre</a:t>
                      </a:r>
                      <a:endParaRPr lang="en-GB" sz="1800" u="sng" dirty="0">
                        <a:solidFill>
                          <a:srgbClr val="00B050"/>
                        </a:solidFill>
                      </a:endParaRPr>
                    </a:p>
                    <a:p>
                      <a:r>
                        <a:rPr lang="en-GB" sz="1800" u="none" dirty="0">
                          <a:solidFill>
                            <a:srgbClr val="00B050"/>
                          </a:solidFill>
                        </a:rPr>
                        <a:t>Reading/writing activity to practise describing bedroom furniture </a:t>
                      </a:r>
                      <a:r>
                        <a:rPr lang="en-GB" sz="1800" u="none">
                          <a:solidFill>
                            <a:srgbClr val="00B050"/>
                          </a:solidFill>
                        </a:rPr>
                        <a:t>with prepositions.</a:t>
                      </a:r>
                      <a:endParaRPr lang="en-GB" sz="1800" u="none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602951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493011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C8AD6-3381-4A4D-8C02-5A997A8B74C8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rgbClr val="00B050"/>
            </a:solidFill>
          </a:ln>
        </p:spPr>
        <p:txBody>
          <a:bodyPr>
            <a:normAutofit/>
          </a:bodyPr>
          <a:lstStyle/>
          <a:p>
            <a:r>
              <a:rPr lang="en-GB" sz="4000" dirty="0">
                <a:solidFill>
                  <a:srgbClr val="00B050"/>
                </a:solidFill>
              </a:rPr>
              <a:t>Detailed Plan; Year 4; Term 4: Travel And Transport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956EFC3-BA33-4BEF-875A-14CFE13F72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2998752"/>
              </p:ext>
            </p:extLst>
          </p:nvPr>
        </p:nvGraphicFramePr>
        <p:xfrm>
          <a:off x="838200" y="1850882"/>
          <a:ext cx="10515600" cy="46740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89842">
                  <a:extLst>
                    <a:ext uri="{9D8B030D-6E8A-4147-A177-3AD203B41FA5}">
                      <a16:colId xmlns:a16="http://schemas.microsoft.com/office/drawing/2014/main" val="4050904216"/>
                    </a:ext>
                  </a:extLst>
                </a:gridCol>
                <a:gridCol w="8525758">
                  <a:extLst>
                    <a:ext uri="{9D8B030D-6E8A-4147-A177-3AD203B41FA5}">
                      <a16:colId xmlns:a16="http://schemas.microsoft.com/office/drawing/2014/main" val="1920413057"/>
                    </a:ext>
                  </a:extLst>
                </a:gridCol>
              </a:tblGrid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B050"/>
                          </a:solidFill>
                        </a:rPr>
                        <a:t>Week 1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>
                          <a:solidFill>
                            <a:srgbClr val="00B050"/>
                          </a:solidFill>
                        </a:rPr>
                        <a:t>Les </a:t>
                      </a:r>
                      <a:r>
                        <a:rPr lang="en-GB" sz="1800" u="sng" dirty="0" err="1">
                          <a:solidFill>
                            <a:srgbClr val="00B050"/>
                          </a:solidFill>
                        </a:rPr>
                        <a:t>Moyens</a:t>
                      </a:r>
                      <a:r>
                        <a:rPr lang="en-GB" sz="1800" u="sng" dirty="0">
                          <a:solidFill>
                            <a:srgbClr val="00B050"/>
                          </a:solidFill>
                        </a:rPr>
                        <a:t> De Transport</a:t>
                      </a:r>
                    </a:p>
                    <a:p>
                      <a:r>
                        <a:rPr lang="en-GB" sz="1800" dirty="0">
                          <a:solidFill>
                            <a:srgbClr val="00B050"/>
                          </a:solidFill>
                        </a:rPr>
                        <a:t>Introduction of modes of transport </a:t>
                      </a:r>
                      <a:r>
                        <a:rPr lang="en-GB" sz="1800" dirty="0" err="1">
                          <a:solidFill>
                            <a:srgbClr val="00B050"/>
                          </a:solidFill>
                        </a:rPr>
                        <a:t>eg.</a:t>
                      </a:r>
                      <a:r>
                        <a:rPr lang="en-GB" sz="1800" dirty="0">
                          <a:solidFill>
                            <a:srgbClr val="00B050"/>
                          </a:solidFill>
                        </a:rPr>
                        <a:t> ‘le bus, le train, le </a:t>
                      </a:r>
                      <a:r>
                        <a:rPr lang="en-GB" sz="1800" dirty="0" err="1">
                          <a:solidFill>
                            <a:srgbClr val="00B050"/>
                          </a:solidFill>
                        </a:rPr>
                        <a:t>vélo</a:t>
                      </a:r>
                      <a:r>
                        <a:rPr lang="en-GB" sz="1800" dirty="0">
                          <a:solidFill>
                            <a:srgbClr val="00B050"/>
                          </a:solidFill>
                        </a:rPr>
                        <a:t>, la </a:t>
                      </a:r>
                      <a:r>
                        <a:rPr lang="en-GB" sz="1800" dirty="0" err="1">
                          <a:solidFill>
                            <a:srgbClr val="00B050"/>
                          </a:solidFill>
                        </a:rPr>
                        <a:t>voiture</a:t>
                      </a:r>
                      <a:r>
                        <a:rPr lang="en-GB" sz="1800" dirty="0">
                          <a:solidFill>
                            <a:srgbClr val="00B050"/>
                          </a:solidFill>
                        </a:rPr>
                        <a:t>, la moto, à pied etc.’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94680799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B050"/>
                          </a:solidFill>
                        </a:rPr>
                        <a:t>Week 2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>
                          <a:solidFill>
                            <a:srgbClr val="00B050"/>
                          </a:solidFill>
                        </a:rPr>
                        <a:t>SONDAGE: ‘Comment vas-</a:t>
                      </a:r>
                      <a:r>
                        <a:rPr lang="en-GB" sz="1800" u="sng" dirty="0" err="1">
                          <a:solidFill>
                            <a:srgbClr val="00B050"/>
                          </a:solidFill>
                        </a:rPr>
                        <a:t>tu</a:t>
                      </a:r>
                      <a:r>
                        <a:rPr lang="en-GB" sz="1800" u="sng" dirty="0">
                          <a:solidFill>
                            <a:srgbClr val="00B050"/>
                          </a:solidFill>
                        </a:rPr>
                        <a:t> à </a:t>
                      </a:r>
                      <a:r>
                        <a:rPr lang="en-GB" sz="1800" u="sng" dirty="0" err="1">
                          <a:solidFill>
                            <a:srgbClr val="00B050"/>
                          </a:solidFill>
                        </a:rPr>
                        <a:t>l’école</a:t>
                      </a:r>
                      <a:r>
                        <a:rPr lang="en-GB" sz="1800" u="sng" dirty="0">
                          <a:solidFill>
                            <a:srgbClr val="00B050"/>
                          </a:solidFill>
                        </a:rPr>
                        <a:t>?’</a:t>
                      </a:r>
                    </a:p>
                    <a:p>
                      <a:r>
                        <a:rPr lang="en-GB" sz="1800" u="none" dirty="0">
                          <a:solidFill>
                            <a:srgbClr val="00B050"/>
                          </a:solidFill>
                        </a:rPr>
                        <a:t>Speaking activity to practise talking about ways to get to school.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46222488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B050"/>
                          </a:solidFill>
                        </a:rPr>
                        <a:t>Week 3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Les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Moyens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De Transport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En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Vacances</a:t>
                      </a: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Introduction of further modes of transport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eg.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‘le ferry, le camping-car,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l’avion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 la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caravane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etc.’</a:t>
                      </a:r>
                      <a:endParaRPr kumimoji="0" lang="en-GB" sz="1800" b="0" i="0" u="sng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77665740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B050"/>
                          </a:solidFill>
                        </a:rPr>
                        <a:t>Week 4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Les Pays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Européens</a:t>
                      </a:r>
                      <a:endParaRPr kumimoji="0" lang="en-GB" sz="1800" b="0" i="0" u="sng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Introduction of European countries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eg.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‘la France,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l’Allemagne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l’Espagne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l’Italie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etc.’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Listening activity to practise recognising transport with countries.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61137974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B050"/>
                          </a:solidFill>
                        </a:rPr>
                        <a:t>Week 5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>
                          <a:solidFill>
                            <a:srgbClr val="00B050"/>
                          </a:solidFill>
                        </a:rPr>
                        <a:t>Les </a:t>
                      </a:r>
                      <a:r>
                        <a:rPr lang="en-GB" sz="1800" u="sng" dirty="0" err="1">
                          <a:solidFill>
                            <a:srgbClr val="00B050"/>
                          </a:solidFill>
                        </a:rPr>
                        <a:t>Drapeaux</a:t>
                      </a:r>
                      <a:r>
                        <a:rPr lang="en-GB" sz="1800" u="sng" dirty="0">
                          <a:solidFill>
                            <a:srgbClr val="00B050"/>
                          </a:solidFill>
                        </a:rPr>
                        <a:t> </a:t>
                      </a:r>
                      <a:r>
                        <a:rPr lang="en-GB" sz="1800" u="sng" dirty="0" err="1">
                          <a:solidFill>
                            <a:srgbClr val="00B050"/>
                          </a:solidFill>
                        </a:rPr>
                        <a:t>Européens</a:t>
                      </a:r>
                      <a:endParaRPr lang="en-GB" sz="1800" u="sng" dirty="0">
                        <a:solidFill>
                          <a:srgbClr val="00B050"/>
                        </a:solidFill>
                      </a:endParaRPr>
                    </a:p>
                    <a:p>
                      <a:r>
                        <a:rPr lang="en-GB" sz="1800" u="none" dirty="0">
                          <a:solidFill>
                            <a:srgbClr val="00B050"/>
                          </a:solidFill>
                        </a:rPr>
                        <a:t>Reading activity to consolidate European countries.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6771607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B050"/>
                          </a:solidFill>
                        </a:rPr>
                        <a:t>Week 6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>
                          <a:solidFill>
                            <a:srgbClr val="00B050"/>
                          </a:solidFill>
                        </a:rPr>
                        <a:t>Je </a:t>
                      </a:r>
                      <a:r>
                        <a:rPr lang="en-GB" sz="1800" u="sng" dirty="0" err="1">
                          <a:solidFill>
                            <a:srgbClr val="00B050"/>
                          </a:solidFill>
                        </a:rPr>
                        <a:t>vais</a:t>
                      </a:r>
                      <a:r>
                        <a:rPr lang="en-GB" sz="1800" u="sng" dirty="0">
                          <a:solidFill>
                            <a:srgbClr val="00B050"/>
                          </a:solidFill>
                        </a:rPr>
                        <a:t> </a:t>
                      </a:r>
                      <a:r>
                        <a:rPr lang="en-GB" sz="1800" u="sng" dirty="0" err="1">
                          <a:solidFill>
                            <a:srgbClr val="00B050"/>
                          </a:solidFill>
                        </a:rPr>
                        <a:t>en</a:t>
                      </a:r>
                      <a:r>
                        <a:rPr lang="en-GB" sz="1800" u="sng" dirty="0">
                          <a:solidFill>
                            <a:srgbClr val="00B050"/>
                          </a:solidFill>
                        </a:rPr>
                        <a:t> France </a:t>
                      </a:r>
                      <a:r>
                        <a:rPr lang="en-GB" sz="1800" u="sng" dirty="0" err="1">
                          <a:solidFill>
                            <a:srgbClr val="00B050"/>
                          </a:solidFill>
                        </a:rPr>
                        <a:t>en</a:t>
                      </a:r>
                      <a:r>
                        <a:rPr lang="en-GB" sz="1800" u="sng" dirty="0">
                          <a:solidFill>
                            <a:srgbClr val="00B050"/>
                          </a:solidFill>
                        </a:rPr>
                        <a:t> ferry.</a:t>
                      </a:r>
                    </a:p>
                    <a:p>
                      <a:r>
                        <a:rPr lang="en-GB" sz="1800" u="none" dirty="0">
                          <a:solidFill>
                            <a:srgbClr val="00B050"/>
                          </a:solidFill>
                        </a:rPr>
                        <a:t>Reading/writing activity to practise describing transport with countries.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602951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09267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C8AD6-3381-4A4D-8C02-5A997A8B74C8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rgbClr val="00B050"/>
            </a:solidFill>
          </a:ln>
        </p:spPr>
        <p:txBody>
          <a:bodyPr>
            <a:normAutofit/>
          </a:bodyPr>
          <a:lstStyle/>
          <a:p>
            <a:r>
              <a:rPr lang="en-GB" sz="4000" dirty="0">
                <a:solidFill>
                  <a:srgbClr val="00B050"/>
                </a:solidFill>
              </a:rPr>
              <a:t>Detailed Plan; Year 4; Term 5: Helping at Home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956EFC3-BA33-4BEF-875A-14CFE13F72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8696965"/>
              </p:ext>
            </p:extLst>
          </p:nvPr>
        </p:nvGraphicFramePr>
        <p:xfrm>
          <a:off x="838200" y="1850882"/>
          <a:ext cx="10515600" cy="4511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89842">
                  <a:extLst>
                    <a:ext uri="{9D8B030D-6E8A-4147-A177-3AD203B41FA5}">
                      <a16:colId xmlns:a16="http://schemas.microsoft.com/office/drawing/2014/main" val="4050904216"/>
                    </a:ext>
                  </a:extLst>
                </a:gridCol>
                <a:gridCol w="8525758">
                  <a:extLst>
                    <a:ext uri="{9D8B030D-6E8A-4147-A177-3AD203B41FA5}">
                      <a16:colId xmlns:a16="http://schemas.microsoft.com/office/drawing/2014/main" val="1920413057"/>
                    </a:ext>
                  </a:extLst>
                </a:gridCol>
              </a:tblGrid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00B050"/>
                          </a:solidFill>
                        </a:rPr>
                        <a:t>Week 1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u="sng" dirty="0">
                          <a:solidFill>
                            <a:srgbClr val="00B050"/>
                          </a:solidFill>
                        </a:rPr>
                        <a:t>Les </a:t>
                      </a:r>
                      <a:r>
                        <a:rPr lang="en-GB" sz="2000" u="sng" dirty="0" err="1">
                          <a:solidFill>
                            <a:srgbClr val="00B050"/>
                          </a:solidFill>
                        </a:rPr>
                        <a:t>Tâches</a:t>
                      </a:r>
                      <a:r>
                        <a:rPr lang="en-GB" sz="2000" u="sng" dirty="0">
                          <a:solidFill>
                            <a:srgbClr val="00B050"/>
                          </a:solidFill>
                        </a:rPr>
                        <a:t> </a:t>
                      </a:r>
                      <a:r>
                        <a:rPr lang="en-GB" sz="2000" u="sng" dirty="0" err="1">
                          <a:solidFill>
                            <a:srgbClr val="00B050"/>
                          </a:solidFill>
                        </a:rPr>
                        <a:t>Ménagères</a:t>
                      </a:r>
                      <a:endParaRPr lang="en-GB" sz="2000" u="sng" dirty="0">
                        <a:solidFill>
                          <a:srgbClr val="00B050"/>
                        </a:solidFill>
                      </a:endParaRPr>
                    </a:p>
                    <a:p>
                      <a:r>
                        <a:rPr lang="en-GB" sz="2000" dirty="0">
                          <a:solidFill>
                            <a:srgbClr val="00B050"/>
                          </a:solidFill>
                        </a:rPr>
                        <a:t>Introduction of household tasks </a:t>
                      </a:r>
                      <a:r>
                        <a:rPr lang="en-GB" sz="2000" dirty="0" err="1">
                          <a:solidFill>
                            <a:srgbClr val="00B050"/>
                          </a:solidFill>
                        </a:rPr>
                        <a:t>eg.</a:t>
                      </a:r>
                      <a:r>
                        <a:rPr lang="en-GB" sz="2000" dirty="0">
                          <a:solidFill>
                            <a:srgbClr val="00B050"/>
                          </a:solidFill>
                        </a:rPr>
                        <a:t> ‘je </a:t>
                      </a:r>
                      <a:r>
                        <a:rPr lang="en-GB" sz="2000" dirty="0" err="1">
                          <a:solidFill>
                            <a:srgbClr val="00B050"/>
                          </a:solidFill>
                        </a:rPr>
                        <a:t>fais</a:t>
                      </a:r>
                      <a:r>
                        <a:rPr lang="en-GB" sz="2000" dirty="0">
                          <a:solidFill>
                            <a:srgbClr val="00B050"/>
                          </a:solidFill>
                        </a:rPr>
                        <a:t> mon lit, je </a:t>
                      </a:r>
                      <a:r>
                        <a:rPr lang="en-GB" sz="2000" dirty="0" err="1">
                          <a:solidFill>
                            <a:srgbClr val="00B050"/>
                          </a:solidFill>
                        </a:rPr>
                        <a:t>fais</a:t>
                      </a:r>
                      <a:r>
                        <a:rPr lang="en-GB" sz="2000" dirty="0">
                          <a:solidFill>
                            <a:srgbClr val="00B050"/>
                          </a:solidFill>
                        </a:rPr>
                        <a:t> la </a:t>
                      </a:r>
                      <a:r>
                        <a:rPr lang="en-GB" sz="2000" dirty="0" err="1">
                          <a:solidFill>
                            <a:srgbClr val="00B050"/>
                          </a:solidFill>
                        </a:rPr>
                        <a:t>vaisselle</a:t>
                      </a:r>
                      <a:r>
                        <a:rPr lang="en-GB" sz="2000" dirty="0">
                          <a:solidFill>
                            <a:srgbClr val="00B050"/>
                          </a:solidFill>
                        </a:rPr>
                        <a:t>, je range ma </a:t>
                      </a:r>
                      <a:r>
                        <a:rPr lang="en-GB" sz="2000" dirty="0" err="1">
                          <a:solidFill>
                            <a:srgbClr val="00B050"/>
                          </a:solidFill>
                        </a:rPr>
                        <a:t>chambre</a:t>
                      </a:r>
                      <a:r>
                        <a:rPr lang="en-GB" sz="2000" dirty="0">
                          <a:solidFill>
                            <a:srgbClr val="00B050"/>
                          </a:solidFill>
                        </a:rPr>
                        <a:t>, je </a:t>
                      </a:r>
                      <a:r>
                        <a:rPr lang="en-GB" sz="2000" dirty="0" err="1">
                          <a:solidFill>
                            <a:srgbClr val="00B050"/>
                          </a:solidFill>
                        </a:rPr>
                        <a:t>mets</a:t>
                      </a:r>
                      <a:r>
                        <a:rPr lang="en-GB" sz="2000" dirty="0">
                          <a:solidFill>
                            <a:srgbClr val="00B050"/>
                          </a:solidFill>
                        </a:rPr>
                        <a:t> la table etc.’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94680799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00B050"/>
                          </a:solidFill>
                        </a:rPr>
                        <a:t>Week 2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u="sng" dirty="0" err="1">
                          <a:solidFill>
                            <a:srgbClr val="00B050"/>
                          </a:solidFill>
                        </a:rPr>
                        <a:t>Souvent</a:t>
                      </a:r>
                      <a:r>
                        <a:rPr lang="en-GB" sz="2000" u="sng" dirty="0">
                          <a:solidFill>
                            <a:srgbClr val="00B050"/>
                          </a:solidFill>
                        </a:rPr>
                        <a:t>, </a:t>
                      </a:r>
                      <a:r>
                        <a:rPr lang="en-GB" sz="2000" u="sng" dirty="0" err="1">
                          <a:solidFill>
                            <a:srgbClr val="00B050"/>
                          </a:solidFill>
                        </a:rPr>
                        <a:t>Parfois</a:t>
                      </a:r>
                      <a:r>
                        <a:rPr lang="en-GB" sz="2000" u="sng" dirty="0">
                          <a:solidFill>
                            <a:srgbClr val="00B050"/>
                          </a:solidFill>
                        </a:rPr>
                        <a:t>, </a:t>
                      </a:r>
                      <a:r>
                        <a:rPr lang="en-GB" sz="2000" u="sng" dirty="0" err="1">
                          <a:solidFill>
                            <a:srgbClr val="00B050"/>
                          </a:solidFill>
                        </a:rPr>
                        <a:t>Rarement</a:t>
                      </a:r>
                      <a:r>
                        <a:rPr lang="en-GB" sz="2000" u="sng" dirty="0">
                          <a:solidFill>
                            <a:srgbClr val="00B050"/>
                          </a:solidFill>
                        </a:rPr>
                        <a:t>, Jamais</a:t>
                      </a:r>
                    </a:p>
                    <a:p>
                      <a:r>
                        <a:rPr lang="en-GB" sz="2000" u="none" dirty="0">
                          <a:solidFill>
                            <a:srgbClr val="00B050"/>
                          </a:solidFill>
                        </a:rPr>
                        <a:t>Listening activity to practise talking about how often you do household tasks.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46222488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00B050"/>
                          </a:solidFill>
                        </a:rPr>
                        <a:t>Week 3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SONDAGE: Je </a:t>
                      </a:r>
                      <a:r>
                        <a:rPr kumimoji="0" lang="en-GB" sz="20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fais</a:t>
                      </a:r>
                      <a:r>
                        <a:rPr kumimoji="0" lang="en-GB" sz="2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mon lit </a:t>
                      </a:r>
                      <a:r>
                        <a:rPr kumimoji="0" lang="en-GB" sz="20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souvent</a:t>
                      </a:r>
                      <a:r>
                        <a:rPr kumimoji="0" lang="en-GB" sz="2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kumimoji="0" lang="en-GB" sz="2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Speaking activity to practise talking about how often you do household tasks.</a:t>
                      </a:r>
                      <a:endParaRPr kumimoji="0" lang="en-GB" sz="2000" b="0" i="0" u="sng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77665740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00B050"/>
                          </a:solidFill>
                        </a:rPr>
                        <a:t>Week 4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On </a:t>
                      </a:r>
                      <a:r>
                        <a:rPr kumimoji="0" lang="en-GB" sz="20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kumimoji="0" lang="en-GB" sz="2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20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écrire</a:t>
                      </a:r>
                      <a:r>
                        <a:rPr kumimoji="0" lang="en-GB" sz="2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…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Writing activity to practise talking about how often you do household tasks.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61137974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00B050"/>
                          </a:solidFill>
                        </a:rPr>
                        <a:t>Week 5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u="sng" dirty="0">
                          <a:solidFill>
                            <a:srgbClr val="00B050"/>
                          </a:solidFill>
                        </a:rPr>
                        <a:t>Les </a:t>
                      </a:r>
                      <a:r>
                        <a:rPr lang="en-GB" sz="2000" u="sng" dirty="0" err="1">
                          <a:solidFill>
                            <a:srgbClr val="00B050"/>
                          </a:solidFill>
                        </a:rPr>
                        <a:t>Tàches</a:t>
                      </a:r>
                      <a:r>
                        <a:rPr lang="en-GB" sz="2000" u="sng" dirty="0">
                          <a:solidFill>
                            <a:srgbClr val="00B050"/>
                          </a:solidFill>
                        </a:rPr>
                        <a:t> </a:t>
                      </a:r>
                      <a:r>
                        <a:rPr lang="en-GB" sz="2000" u="sng" dirty="0" err="1">
                          <a:solidFill>
                            <a:srgbClr val="00B050"/>
                          </a:solidFill>
                        </a:rPr>
                        <a:t>Ménagères</a:t>
                      </a:r>
                      <a:r>
                        <a:rPr lang="en-GB" sz="2000" u="sng" dirty="0">
                          <a:solidFill>
                            <a:srgbClr val="00B050"/>
                          </a:solidFill>
                        </a:rPr>
                        <a:t> Blues</a:t>
                      </a:r>
                    </a:p>
                    <a:p>
                      <a:r>
                        <a:rPr lang="en-GB" sz="2000" u="none" dirty="0">
                          <a:solidFill>
                            <a:srgbClr val="00B050"/>
                          </a:solidFill>
                        </a:rPr>
                        <a:t>Listening activity to consolidate household tasks with some new language.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6771607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00B050"/>
                          </a:solidFill>
                        </a:rPr>
                        <a:t>Week 6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u="sng" dirty="0">
                          <a:solidFill>
                            <a:srgbClr val="00B050"/>
                          </a:solidFill>
                        </a:rPr>
                        <a:t>french-games.net.</a:t>
                      </a:r>
                    </a:p>
                    <a:p>
                      <a:r>
                        <a:rPr lang="en-GB" sz="2000" u="none" dirty="0">
                          <a:solidFill>
                            <a:srgbClr val="00B050"/>
                          </a:solidFill>
                        </a:rPr>
                        <a:t>Consolidation of household tasks using computer games.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602951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484923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C8AD6-3381-4A4D-8C02-5A997A8B74C8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rgbClr val="00B050"/>
            </a:solidFill>
          </a:ln>
        </p:spPr>
        <p:txBody>
          <a:bodyPr>
            <a:normAutofit/>
          </a:bodyPr>
          <a:lstStyle/>
          <a:p>
            <a:r>
              <a:rPr lang="en-GB" sz="4000" dirty="0">
                <a:solidFill>
                  <a:srgbClr val="00B050"/>
                </a:solidFill>
              </a:rPr>
              <a:t>Detailed Plan; Year 4; Term 6: The Past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956EFC3-BA33-4BEF-875A-14CFE13F72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6304743"/>
              </p:ext>
            </p:extLst>
          </p:nvPr>
        </p:nvGraphicFramePr>
        <p:xfrm>
          <a:off x="838200" y="1850882"/>
          <a:ext cx="10515600" cy="46776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89842">
                  <a:extLst>
                    <a:ext uri="{9D8B030D-6E8A-4147-A177-3AD203B41FA5}">
                      <a16:colId xmlns:a16="http://schemas.microsoft.com/office/drawing/2014/main" val="4050904216"/>
                    </a:ext>
                  </a:extLst>
                </a:gridCol>
                <a:gridCol w="8525758">
                  <a:extLst>
                    <a:ext uri="{9D8B030D-6E8A-4147-A177-3AD203B41FA5}">
                      <a16:colId xmlns:a16="http://schemas.microsoft.com/office/drawing/2014/main" val="1920413057"/>
                    </a:ext>
                  </a:extLst>
                </a:gridCol>
              </a:tblGrid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B050"/>
                          </a:solidFill>
                        </a:rPr>
                        <a:t>Week 1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 err="1">
                          <a:solidFill>
                            <a:srgbClr val="00B050"/>
                          </a:solidFill>
                        </a:rPr>
                        <a:t>J’ai</a:t>
                      </a:r>
                      <a:r>
                        <a:rPr lang="en-GB" sz="1800" u="sng" dirty="0">
                          <a:solidFill>
                            <a:srgbClr val="00B050"/>
                          </a:solidFill>
                        </a:rPr>
                        <a:t> </a:t>
                      </a:r>
                      <a:r>
                        <a:rPr lang="en-GB" sz="1800" u="sng" dirty="0" err="1">
                          <a:solidFill>
                            <a:srgbClr val="00B050"/>
                          </a:solidFill>
                        </a:rPr>
                        <a:t>joué</a:t>
                      </a:r>
                      <a:r>
                        <a:rPr lang="en-GB" sz="1800" u="sng" dirty="0">
                          <a:solidFill>
                            <a:srgbClr val="00B050"/>
                          </a:solidFill>
                        </a:rPr>
                        <a:t> au football.</a:t>
                      </a:r>
                    </a:p>
                    <a:p>
                      <a:r>
                        <a:rPr lang="en-GB" sz="1800" u="none" dirty="0">
                          <a:solidFill>
                            <a:srgbClr val="00B050"/>
                          </a:solidFill>
                        </a:rPr>
                        <a:t>Revision of talking about sports.</a:t>
                      </a:r>
                    </a:p>
                    <a:p>
                      <a:r>
                        <a:rPr lang="en-GB" sz="1800" dirty="0">
                          <a:solidFill>
                            <a:srgbClr val="00B050"/>
                          </a:solidFill>
                        </a:rPr>
                        <a:t>Introduction to the past tense with ‘</a:t>
                      </a:r>
                      <a:r>
                        <a:rPr lang="en-GB" sz="1800" dirty="0" err="1">
                          <a:solidFill>
                            <a:srgbClr val="00B050"/>
                          </a:solidFill>
                        </a:rPr>
                        <a:t>jouer</a:t>
                      </a:r>
                      <a:r>
                        <a:rPr lang="en-GB" sz="1800" dirty="0">
                          <a:solidFill>
                            <a:srgbClr val="00B050"/>
                          </a:solidFill>
                        </a:rPr>
                        <a:t>’; ‘</a:t>
                      </a:r>
                      <a:r>
                        <a:rPr lang="en-GB" sz="1800" dirty="0" err="1">
                          <a:solidFill>
                            <a:srgbClr val="00B050"/>
                          </a:solidFill>
                        </a:rPr>
                        <a:t>j’ai</a:t>
                      </a:r>
                      <a:r>
                        <a:rPr lang="en-GB" sz="1800" dirty="0">
                          <a:solidFill>
                            <a:srgbClr val="00B050"/>
                          </a:solidFill>
                        </a:rPr>
                        <a:t> </a:t>
                      </a:r>
                      <a:r>
                        <a:rPr lang="en-GB" sz="1800" dirty="0" err="1">
                          <a:solidFill>
                            <a:srgbClr val="00B050"/>
                          </a:solidFill>
                        </a:rPr>
                        <a:t>joué</a:t>
                      </a:r>
                      <a:r>
                        <a:rPr lang="en-GB" sz="1800" dirty="0">
                          <a:solidFill>
                            <a:srgbClr val="00B050"/>
                          </a:solidFill>
                        </a:rPr>
                        <a:t>…’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94680799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B050"/>
                          </a:solidFill>
                        </a:rPr>
                        <a:t>Week 2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 err="1">
                          <a:solidFill>
                            <a:srgbClr val="00B050"/>
                          </a:solidFill>
                        </a:rPr>
                        <a:t>J’ai</a:t>
                      </a:r>
                      <a:r>
                        <a:rPr lang="en-GB" sz="1800" u="sng" dirty="0">
                          <a:solidFill>
                            <a:srgbClr val="00B050"/>
                          </a:solidFill>
                        </a:rPr>
                        <a:t> fait de la </a:t>
                      </a:r>
                      <a:r>
                        <a:rPr lang="en-GB" sz="1800" u="sng" dirty="0" err="1">
                          <a:solidFill>
                            <a:srgbClr val="00B050"/>
                          </a:solidFill>
                        </a:rPr>
                        <a:t>danse</a:t>
                      </a:r>
                      <a:r>
                        <a:rPr lang="en-GB" sz="1800" u="sng" dirty="0">
                          <a:solidFill>
                            <a:srgbClr val="00B050"/>
                          </a:solidFill>
                        </a:rPr>
                        <a:t>.</a:t>
                      </a:r>
                    </a:p>
                    <a:p>
                      <a:r>
                        <a:rPr lang="en-GB" sz="1800" u="none" dirty="0">
                          <a:solidFill>
                            <a:srgbClr val="00B050"/>
                          </a:solidFill>
                        </a:rPr>
                        <a:t>Introduction to the past tense with ‘faire’; ‘</a:t>
                      </a:r>
                      <a:r>
                        <a:rPr lang="en-GB" sz="1800" u="none" dirty="0" err="1">
                          <a:solidFill>
                            <a:srgbClr val="00B050"/>
                          </a:solidFill>
                        </a:rPr>
                        <a:t>j’ai</a:t>
                      </a:r>
                      <a:r>
                        <a:rPr lang="en-GB" sz="1800" u="none" dirty="0">
                          <a:solidFill>
                            <a:srgbClr val="00B050"/>
                          </a:solidFill>
                        </a:rPr>
                        <a:t> fait…’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46222488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B050"/>
                          </a:solidFill>
                        </a:rPr>
                        <a:t>Week 3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 Weekend Dernier</a:t>
                      </a: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Reading activity to practise talking about sport in the past tense.</a:t>
                      </a:r>
                      <a:endParaRPr kumimoji="0" lang="en-GB" sz="1800" b="0" i="0" u="sng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77665740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B050"/>
                          </a:solidFill>
                        </a:rPr>
                        <a:t>Week 4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Mon Weekend Du Sport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Writing activity to practise talking about sport in the past tense.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61137974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B050"/>
                          </a:solidFill>
                        </a:rPr>
                        <a:t>Week 5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 err="1">
                          <a:solidFill>
                            <a:srgbClr val="00B050"/>
                          </a:solidFill>
                        </a:rPr>
                        <a:t>J’ai</a:t>
                      </a:r>
                      <a:r>
                        <a:rPr lang="en-GB" sz="1800" u="sng" dirty="0">
                          <a:solidFill>
                            <a:srgbClr val="00B050"/>
                          </a:solidFill>
                        </a:rPr>
                        <a:t> fait beaucoup de </a:t>
                      </a:r>
                      <a:r>
                        <a:rPr lang="en-GB" sz="1800" u="sng" dirty="0" err="1">
                          <a:solidFill>
                            <a:srgbClr val="00B050"/>
                          </a:solidFill>
                        </a:rPr>
                        <a:t>loisirs</a:t>
                      </a:r>
                      <a:r>
                        <a:rPr lang="en-GB" sz="1800" u="sng" dirty="0">
                          <a:solidFill>
                            <a:srgbClr val="00B050"/>
                          </a:solidFill>
                        </a:rPr>
                        <a:t>.</a:t>
                      </a:r>
                    </a:p>
                    <a:p>
                      <a:r>
                        <a:rPr lang="en-GB" sz="1800" u="none" dirty="0">
                          <a:solidFill>
                            <a:srgbClr val="00B050"/>
                          </a:solidFill>
                        </a:rPr>
                        <a:t>Revision of talking about hobbies.</a:t>
                      </a:r>
                    </a:p>
                    <a:p>
                      <a:r>
                        <a:rPr lang="en-GB" sz="1800" u="none" dirty="0">
                          <a:solidFill>
                            <a:srgbClr val="00B050"/>
                          </a:solidFill>
                        </a:rPr>
                        <a:t>Using the past tense with several key verbs: ‘</a:t>
                      </a:r>
                      <a:r>
                        <a:rPr lang="en-GB" sz="1800" u="none" dirty="0" err="1">
                          <a:solidFill>
                            <a:srgbClr val="00B050"/>
                          </a:solidFill>
                        </a:rPr>
                        <a:t>j’ai</a:t>
                      </a:r>
                      <a:r>
                        <a:rPr lang="en-GB" sz="1800" u="none" dirty="0">
                          <a:solidFill>
                            <a:srgbClr val="00B050"/>
                          </a:solidFill>
                        </a:rPr>
                        <a:t> </a:t>
                      </a:r>
                      <a:r>
                        <a:rPr lang="en-GB" sz="1800" u="none" dirty="0" err="1">
                          <a:solidFill>
                            <a:srgbClr val="00B050"/>
                          </a:solidFill>
                        </a:rPr>
                        <a:t>joué</a:t>
                      </a:r>
                      <a:r>
                        <a:rPr lang="en-GB" sz="1800" u="none" dirty="0">
                          <a:solidFill>
                            <a:srgbClr val="00B050"/>
                          </a:solidFill>
                        </a:rPr>
                        <a:t>…, </a:t>
                      </a:r>
                      <a:r>
                        <a:rPr lang="en-GB" sz="1800" u="none" dirty="0" err="1">
                          <a:solidFill>
                            <a:srgbClr val="00B050"/>
                          </a:solidFill>
                        </a:rPr>
                        <a:t>j’ai</a:t>
                      </a:r>
                      <a:r>
                        <a:rPr lang="en-GB" sz="1800" u="none" dirty="0">
                          <a:solidFill>
                            <a:srgbClr val="00B050"/>
                          </a:solidFill>
                        </a:rPr>
                        <a:t> fait…, </a:t>
                      </a:r>
                      <a:r>
                        <a:rPr lang="en-GB" sz="1800" u="none" dirty="0" err="1">
                          <a:solidFill>
                            <a:srgbClr val="00B050"/>
                          </a:solidFill>
                        </a:rPr>
                        <a:t>j’ai</a:t>
                      </a:r>
                      <a:r>
                        <a:rPr lang="en-GB" sz="1800" u="none" dirty="0">
                          <a:solidFill>
                            <a:srgbClr val="00B050"/>
                          </a:solidFill>
                        </a:rPr>
                        <a:t> </a:t>
                      </a:r>
                      <a:r>
                        <a:rPr lang="en-GB" sz="1800" u="none" dirty="0" err="1">
                          <a:solidFill>
                            <a:srgbClr val="00B050"/>
                          </a:solidFill>
                        </a:rPr>
                        <a:t>regardé</a:t>
                      </a:r>
                      <a:r>
                        <a:rPr lang="en-GB" sz="1800" u="none" dirty="0">
                          <a:solidFill>
                            <a:srgbClr val="00B050"/>
                          </a:solidFill>
                        </a:rPr>
                        <a:t>…, </a:t>
                      </a:r>
                      <a:r>
                        <a:rPr lang="en-GB" sz="1800" u="none" dirty="0" err="1">
                          <a:solidFill>
                            <a:srgbClr val="00B050"/>
                          </a:solidFill>
                        </a:rPr>
                        <a:t>j’ai</a:t>
                      </a:r>
                      <a:r>
                        <a:rPr lang="en-GB" sz="1800" u="none" dirty="0">
                          <a:solidFill>
                            <a:srgbClr val="00B050"/>
                          </a:solidFill>
                        </a:rPr>
                        <a:t> </a:t>
                      </a:r>
                      <a:r>
                        <a:rPr lang="en-GB" sz="1800" u="none" dirty="0" err="1">
                          <a:solidFill>
                            <a:srgbClr val="00B050"/>
                          </a:solidFill>
                        </a:rPr>
                        <a:t>écouté</a:t>
                      </a:r>
                      <a:r>
                        <a:rPr lang="en-GB" sz="1800" u="none" dirty="0">
                          <a:solidFill>
                            <a:srgbClr val="00B050"/>
                          </a:solidFill>
                        </a:rPr>
                        <a:t>…’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6771607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B050"/>
                          </a:solidFill>
                        </a:rPr>
                        <a:t>Week 6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>
                          <a:solidFill>
                            <a:srgbClr val="00B050"/>
                          </a:solidFill>
                        </a:rPr>
                        <a:t>Mon Journal Aux Images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Writing activity to practise talking about hobbies in the past </a:t>
                      </a:r>
                      <a:r>
                        <a:rPr kumimoji="0" lang="en-GB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tense.</a:t>
                      </a: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602951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843761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5992</TotalTime>
  <Words>893</Words>
  <Application>Microsoft Office PowerPoint</Application>
  <PresentationFormat>Widescreen</PresentationFormat>
  <Paragraphs>123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Detailed Plan; Year 4; Term 1: Personal Info.</vt:lpstr>
      <vt:lpstr>Detailed Plan; Year 4; Term 2: Animals</vt:lpstr>
      <vt:lpstr>Detailed Plan; Year 4; Term 3: Home</vt:lpstr>
      <vt:lpstr>Detailed Plan; Year 4; Term 4: Travel And Transport</vt:lpstr>
      <vt:lpstr>Detailed Plan; Year 4; Term 5: Helping at Home</vt:lpstr>
      <vt:lpstr>Detailed Plan; Year 4; Term 6: The Past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Ian Smith</dc:creator>
  <cp:lastModifiedBy>Sarah Smith</cp:lastModifiedBy>
  <cp:revision>47</cp:revision>
  <dcterms:created xsi:type="dcterms:W3CDTF">2020-02-25T18:36:09Z</dcterms:created>
  <dcterms:modified xsi:type="dcterms:W3CDTF">2023-09-27T15:58:47Z</dcterms:modified>
</cp:coreProperties>
</file>