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2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89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894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160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38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0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74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582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7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00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0E978-E82A-4AB1-BD15-71AFD04772EF}" type="datetimeFigureOut">
              <a:rPr lang="en-GB" smtClean="0"/>
              <a:t>31/07/2023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8E75-FAD0-4050-BBCB-0AECDE3ECA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012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Detailed Plan; Year 5; Term 1: Daily Routine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563637"/>
              </p:ext>
            </p:extLst>
          </p:nvPr>
        </p:nvGraphicFramePr>
        <p:xfrm>
          <a:off x="838200" y="1850882"/>
          <a:ext cx="10515600" cy="46740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Remembering the French that you learnt last year.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Speaking and reading activities to revise key language from Year 4.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Quelle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heure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est-il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Introduction to telling the time in French. ‘Il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est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une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heure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deux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heures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trois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heures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Quelle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heure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est-il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 (Part 2)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and practise of more key time phrases. ‘Il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heure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 quart, et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demie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moins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 quart.’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Quelle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heure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est-il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? (Part 3)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and practise of more key time phrases. ‘Il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est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heure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cinq, dix,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vingt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vingt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cinq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La Routine De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Tous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Les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Jours</a:t>
                      </a:r>
                      <a:endParaRPr lang="en-GB" sz="1800" u="sng" dirty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Introduction to talking about daily routine. ‘Je me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lève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je me lave, je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m’habille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je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prends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le petit-déjeuner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Tu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te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lèves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à quelle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heure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and writing activity to practise talking about daily routine with times.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376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Detailed Plan; Year 5; Term 2: Directions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31558"/>
              </p:ext>
            </p:extLst>
          </p:nvPr>
        </p:nvGraphicFramePr>
        <p:xfrm>
          <a:off x="838200" y="1850882"/>
          <a:ext cx="10515600" cy="451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70C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0070C0"/>
                          </a:solidFill>
                        </a:rPr>
                        <a:t>En</a:t>
                      </a:r>
                      <a:r>
                        <a:rPr lang="en-GB" sz="2000" u="sng" dirty="0">
                          <a:solidFill>
                            <a:srgbClr val="0070C0"/>
                          </a:solidFill>
                        </a:rPr>
                        <a:t> Ville</a:t>
                      </a:r>
                    </a:p>
                    <a:p>
                      <a:r>
                        <a:rPr lang="en-GB" sz="2000" u="none" dirty="0">
                          <a:solidFill>
                            <a:srgbClr val="0070C0"/>
                          </a:solidFill>
                        </a:rPr>
                        <a:t>Revision of town locations. Song: ‘</a:t>
                      </a:r>
                      <a:r>
                        <a:rPr lang="en-GB" sz="2000" u="none" dirty="0" err="1">
                          <a:solidFill>
                            <a:srgbClr val="0070C0"/>
                          </a:solidFill>
                        </a:rPr>
                        <a:t>Quand</a:t>
                      </a:r>
                      <a:r>
                        <a:rPr lang="en-GB" sz="2000" u="none" dirty="0">
                          <a:solidFill>
                            <a:srgbClr val="0070C0"/>
                          </a:solidFill>
                        </a:rPr>
                        <a:t> je </a:t>
                      </a:r>
                      <a:r>
                        <a:rPr lang="en-GB" sz="2000" u="none" dirty="0" err="1">
                          <a:solidFill>
                            <a:srgbClr val="0070C0"/>
                          </a:solidFill>
                        </a:rPr>
                        <a:t>vais</a:t>
                      </a:r>
                      <a:r>
                        <a:rPr lang="en-GB" sz="2000" u="none" dirty="0">
                          <a:solidFill>
                            <a:srgbClr val="0070C0"/>
                          </a:solidFill>
                        </a:rPr>
                        <a:t> à </a:t>
                      </a:r>
                      <a:r>
                        <a:rPr lang="en-GB" sz="2000" u="none" dirty="0" err="1">
                          <a:solidFill>
                            <a:srgbClr val="0070C0"/>
                          </a:solidFill>
                        </a:rPr>
                        <a:t>l’école</a:t>
                      </a:r>
                      <a:r>
                        <a:rPr lang="en-GB" sz="2000" u="none" dirty="0">
                          <a:solidFill>
                            <a:srgbClr val="0070C0"/>
                          </a:solidFill>
                        </a:rPr>
                        <a:t>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70C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 err="1">
                          <a:solidFill>
                            <a:srgbClr val="0070C0"/>
                          </a:solidFill>
                        </a:rPr>
                        <a:t>Bienvenue</a:t>
                      </a:r>
                      <a:r>
                        <a:rPr lang="en-GB" sz="2000" u="sng" dirty="0">
                          <a:solidFill>
                            <a:srgbClr val="0070C0"/>
                          </a:solidFill>
                        </a:rPr>
                        <a:t> à Montpellier!</a:t>
                      </a:r>
                    </a:p>
                    <a:p>
                      <a:r>
                        <a:rPr lang="en-GB" sz="2000" u="none" dirty="0">
                          <a:solidFill>
                            <a:srgbClr val="0070C0"/>
                          </a:solidFill>
                        </a:rPr>
                        <a:t>Further practise of town locations within context of a real French city, Montpellier.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70C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Directions</a:t>
                      </a:r>
                      <a:endParaRPr kumimoji="0" lang="en-GB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directions. ‘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Tournez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à droite, </a:t>
                      </a:r>
                      <a:r>
                        <a:rPr kumimoji="0" lang="en-GB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tournez</a:t>
                      </a: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à gauche, tout droit etc.’</a:t>
                      </a:r>
                      <a:endParaRPr kumimoji="0" lang="en-GB" sz="20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70C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Tournez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à droite, </a:t>
                      </a:r>
                      <a:r>
                        <a:rPr kumimoji="0" lang="en-GB" sz="20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tournez</a:t>
                      </a:r>
                      <a:r>
                        <a:rPr kumimoji="0" lang="en-GB" sz="20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à gauche.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Listening activity to practise directions with a town plan.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70C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0070C0"/>
                          </a:solidFill>
                        </a:rPr>
                        <a:t>Pour </a:t>
                      </a:r>
                      <a:r>
                        <a:rPr lang="en-GB" sz="2000" u="sng" dirty="0" err="1">
                          <a:solidFill>
                            <a:srgbClr val="0070C0"/>
                          </a:solidFill>
                        </a:rPr>
                        <a:t>aller</a:t>
                      </a:r>
                      <a:r>
                        <a:rPr lang="en-GB" sz="2000" u="sng" dirty="0">
                          <a:solidFill>
                            <a:srgbClr val="0070C0"/>
                          </a:solidFill>
                        </a:rPr>
                        <a:t> à…</a:t>
                      </a:r>
                    </a:p>
                    <a:p>
                      <a:r>
                        <a:rPr lang="en-GB" sz="2000" u="none" dirty="0">
                          <a:solidFill>
                            <a:srgbClr val="0070C0"/>
                          </a:solidFill>
                        </a:rPr>
                        <a:t>Speaking activity to practise asking for and giving directions in French.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rgbClr val="0070C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u="sng" dirty="0">
                          <a:solidFill>
                            <a:srgbClr val="0070C0"/>
                          </a:solidFill>
                        </a:rPr>
                        <a:t>On </a:t>
                      </a:r>
                      <a:r>
                        <a:rPr lang="en-GB" sz="2000" u="sng" dirty="0" err="1">
                          <a:solidFill>
                            <a:srgbClr val="0070C0"/>
                          </a:solidFill>
                        </a:rPr>
                        <a:t>va</a:t>
                      </a:r>
                      <a:r>
                        <a:rPr lang="en-GB" sz="2000" u="sng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2000" u="sng" dirty="0" err="1">
                          <a:solidFill>
                            <a:srgbClr val="0070C0"/>
                          </a:solidFill>
                        </a:rPr>
                        <a:t>écrire</a:t>
                      </a:r>
                      <a:r>
                        <a:rPr lang="en-GB" sz="2000" u="sng" dirty="0">
                          <a:solidFill>
                            <a:srgbClr val="0070C0"/>
                          </a:solidFill>
                        </a:rPr>
                        <a:t> les directions.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practise giving directions in French.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7160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Detailed Plan; Year 5; Term 3: Weather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7353514"/>
              </p:ext>
            </p:extLst>
          </p:nvPr>
        </p:nvGraphicFramePr>
        <p:xfrm>
          <a:off x="838200" y="1850882"/>
          <a:ext cx="10515600" cy="41325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Quel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temps fait-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il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Introduction of key weather phrases. ‘Il fait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froid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il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fait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chaud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il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fait du soleil,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il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fait du vent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Quel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temps fait-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il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aujourd’hui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?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Practise of weather phrases within context of a song. ‘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Quel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temps fait-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il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aujourd’hui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?’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La Carte De La France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activity to practise weather phrases with French cities.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Dans le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nord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fait du vent.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and writing activity to practise talking about the weather in different locations.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On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va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lire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Reading activity to understand a genuine French weather forecast.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On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présente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la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météo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!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activity to present weather forecasts in French.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3699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Detailed Plan; Year 5; Term 4: Clothes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0980622"/>
              </p:ext>
            </p:extLst>
          </p:nvPr>
        </p:nvGraphicFramePr>
        <p:xfrm>
          <a:off x="838200" y="1850882"/>
          <a:ext cx="10515600" cy="49448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Les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Vêtements</a:t>
                      </a:r>
                      <a:endParaRPr lang="en-GB" sz="1800" u="sng" dirty="0">
                        <a:solidFill>
                          <a:srgbClr val="0070C0"/>
                        </a:solidFill>
                      </a:endParaRP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Revision of clothes. ‘un t-shirt, un pull,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une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veste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une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jupe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des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chaussettes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des chaussures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Je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porte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…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Speaking activity to practise talking about what you wear.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On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rappelle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les couleurs.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colours. Reading activity to practise colours.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Vêtements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Et Les Couleurs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adjective agreements.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Reading/writing activity to practise using clothes with colours.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Il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porte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…,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elle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porte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Consolidation of adjective agreements.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talking about what others are wearing.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La Mode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Française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the history of French fashion.</a:t>
                      </a:r>
                    </a:p>
                    <a:p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Opportunity to research French fashion house.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0678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Detailed Plan; Year 5; Term 5: The Jungle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187496"/>
              </p:ext>
            </p:extLst>
          </p:nvPr>
        </p:nvGraphicFramePr>
        <p:xfrm>
          <a:off x="838200" y="1850882"/>
          <a:ext cx="10515600" cy="44033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On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va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à la jungle!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Introduction of jungle animals. ‘un lion, un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tigre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un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loup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un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éléphant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une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girafe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une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en-GB" sz="1800" u="none" dirty="0" err="1">
                          <a:solidFill>
                            <a:srgbClr val="0070C0"/>
                          </a:solidFill>
                        </a:rPr>
                        <a:t>autruche</a:t>
                      </a:r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SONDAGE: </a:t>
                      </a:r>
                      <a:r>
                        <a:rPr lang="en-GB" sz="1800" u="sng" dirty="0" err="1">
                          <a:solidFill>
                            <a:srgbClr val="0070C0"/>
                          </a:solidFill>
                        </a:rPr>
                        <a:t>J’adore</a:t>
                      </a:r>
                      <a:r>
                        <a:rPr lang="en-GB" sz="1800" u="sng" dirty="0">
                          <a:solidFill>
                            <a:srgbClr val="0070C0"/>
                          </a:solidFill>
                        </a:rPr>
                        <a:t> un lion.</a:t>
                      </a:r>
                    </a:p>
                    <a:p>
                      <a:r>
                        <a:rPr lang="en-GB" sz="1800" u="none" dirty="0">
                          <a:solidFill>
                            <a:srgbClr val="0070C0"/>
                          </a:solidFill>
                        </a:rPr>
                        <a:t>Speaking activity to practise giving opinions about jungle animals.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Opinions Et Les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Animaux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De La Jungle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Listening and/or writing activity to further practise giving opinions about jungle animals.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La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Guyane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Française</a:t>
                      </a:r>
                      <a:endParaRPr kumimoji="0" lang="en-GB" sz="18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to the culture and customs of French Guiana with reading/writing activity.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L’année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dernière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visité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Reading activity about a past visit to French Guiana.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rgbClr val="0070C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L’année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dernière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visité</a:t>
                      </a:r>
                      <a:r>
                        <a:rPr kumimoji="0" lang="en-GB" sz="18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 (Part 2)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Writing activity to practise talking about a past visit to French Guiana.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visité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regardé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vu…, je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n’ai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pas vu…, </a:t>
                      </a:r>
                      <a:r>
                        <a:rPr kumimoji="0" lang="en-GB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c’était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9909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C8AD6-3381-4A4D-8C02-5A997A8B74C8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rgbClr val="0070C0"/>
            </a:solidFill>
          </a:ln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0070C0"/>
                </a:solidFill>
              </a:rPr>
              <a:t>Detailed Plan; Year 5; Term 6: Holidays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6EFC3-BA33-4BEF-875A-14CFE13F72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342238"/>
              </p:ext>
            </p:extLst>
          </p:nvPr>
        </p:nvGraphicFramePr>
        <p:xfrm>
          <a:off x="838200" y="1850882"/>
          <a:ext cx="10515600" cy="47584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89842">
                  <a:extLst>
                    <a:ext uri="{9D8B030D-6E8A-4147-A177-3AD203B41FA5}">
                      <a16:colId xmlns:a16="http://schemas.microsoft.com/office/drawing/2014/main" val="4050904216"/>
                    </a:ext>
                  </a:extLst>
                </a:gridCol>
                <a:gridCol w="8525758">
                  <a:extLst>
                    <a:ext uri="{9D8B030D-6E8A-4147-A177-3AD203B41FA5}">
                      <a16:colId xmlns:a16="http://schemas.microsoft.com/office/drawing/2014/main" val="1920413057"/>
                    </a:ext>
                  </a:extLst>
                </a:gridCol>
              </a:tblGrid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</a:rPr>
                        <a:t>Week 1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u="sng" dirty="0">
                          <a:solidFill>
                            <a:srgbClr val="0070C0"/>
                          </a:solidFill>
                        </a:rPr>
                        <a:t>Dans Ma Valise</a:t>
                      </a:r>
                    </a:p>
                    <a:p>
                      <a:r>
                        <a:rPr lang="en-GB" sz="1600" u="none" dirty="0">
                          <a:solidFill>
                            <a:srgbClr val="0070C0"/>
                          </a:solidFill>
                        </a:rPr>
                        <a:t>Introduction of holiday clothing. ‘un t-shirt, un short, un </a:t>
                      </a:r>
                      <a:r>
                        <a:rPr lang="en-GB" sz="1600" u="none" dirty="0" err="1">
                          <a:solidFill>
                            <a:srgbClr val="0070C0"/>
                          </a:solidFill>
                        </a:rPr>
                        <a:t>chemisier</a:t>
                      </a:r>
                      <a:r>
                        <a:rPr lang="en-GB" sz="1600" u="none" dirty="0">
                          <a:solidFill>
                            <a:srgbClr val="0070C0"/>
                          </a:solidFill>
                        </a:rPr>
                        <a:t>, </a:t>
                      </a:r>
                      <a:r>
                        <a:rPr lang="en-GB" sz="1600" u="none" dirty="0" err="1">
                          <a:solidFill>
                            <a:srgbClr val="0070C0"/>
                          </a:solidFill>
                        </a:rPr>
                        <a:t>une</a:t>
                      </a:r>
                      <a:r>
                        <a:rPr lang="en-GB" sz="1600" u="none" dirty="0">
                          <a:solidFill>
                            <a:srgbClr val="0070C0"/>
                          </a:solidFill>
                        </a:rPr>
                        <a:t> chemise, </a:t>
                      </a:r>
                      <a:r>
                        <a:rPr lang="en-GB" sz="1600" u="none" dirty="0" err="1">
                          <a:solidFill>
                            <a:srgbClr val="0070C0"/>
                          </a:solidFill>
                        </a:rPr>
                        <a:t>une</a:t>
                      </a:r>
                      <a:r>
                        <a:rPr lang="en-GB" sz="1600" u="none" dirty="0">
                          <a:solidFill>
                            <a:srgbClr val="0070C0"/>
                          </a:solidFill>
                        </a:rPr>
                        <a:t> serviette, des lunettes de soleil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94680799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</a:rPr>
                        <a:t>Week 2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u="sng" dirty="0">
                          <a:solidFill>
                            <a:srgbClr val="0070C0"/>
                          </a:solidFill>
                        </a:rPr>
                        <a:t>Dans ma valise, </a:t>
                      </a:r>
                      <a:r>
                        <a:rPr lang="en-GB" sz="1600" u="sng" dirty="0" err="1">
                          <a:solidFill>
                            <a:srgbClr val="0070C0"/>
                          </a:solidFill>
                        </a:rPr>
                        <a:t>il</a:t>
                      </a:r>
                      <a:r>
                        <a:rPr lang="en-GB" sz="1600" u="sng" dirty="0">
                          <a:solidFill>
                            <a:srgbClr val="0070C0"/>
                          </a:solidFill>
                        </a:rPr>
                        <a:t> y a...</a:t>
                      </a:r>
                    </a:p>
                    <a:p>
                      <a:r>
                        <a:rPr lang="en-GB" sz="1600" u="none" dirty="0">
                          <a:solidFill>
                            <a:srgbClr val="0070C0"/>
                          </a:solidFill>
                        </a:rPr>
                        <a:t>Revision of clothes with colours (adjective agreements.)</a:t>
                      </a:r>
                    </a:p>
                    <a:p>
                      <a:r>
                        <a:rPr lang="en-GB" sz="1600" u="none" dirty="0">
                          <a:solidFill>
                            <a:srgbClr val="0070C0"/>
                          </a:solidFill>
                        </a:rPr>
                        <a:t>Writing activity to create a packing list in French.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46222488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</a:rPr>
                        <a:t>Week 3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Sports De </a:t>
                      </a: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Vacances</a:t>
                      </a:r>
                      <a:endParaRPr kumimoji="0" lang="en-GB" sz="16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Introduction of holiday sports. ‘le football, le volleyball, le surf, la voile, la natation, la </a:t>
                      </a:r>
                      <a:r>
                        <a:rPr kumimoji="0" lang="en-GB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planche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à voile etc.’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77665740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</a:rPr>
                        <a:t>Week 4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Les Pays </a:t>
                      </a: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Européens</a:t>
                      </a:r>
                      <a:endParaRPr kumimoji="0" lang="en-GB" sz="1600" b="0" i="0" u="sng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and introduction to more European countries.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137974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</a:rPr>
                        <a:t>Week 5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L’année</a:t>
                      </a: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dernière</a:t>
                      </a: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visité</a:t>
                      </a: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la France!</a:t>
                      </a:r>
                      <a:endParaRPr kumimoji="0" lang="en-GB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Speaking activity to talk about a past visit to European countries.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kumimoji="0" lang="en-GB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J’ai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visité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…, </a:t>
                      </a:r>
                      <a:r>
                        <a:rPr kumimoji="0" lang="en-GB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c’était</a:t>
                      </a: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…’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6771607"/>
                  </a:ext>
                </a:extLst>
              </a:tr>
              <a:tr h="64362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rgbClr val="0070C0"/>
                          </a:solidFill>
                        </a:rPr>
                        <a:t>Week 6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Ma </a:t>
                      </a: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Visite</a:t>
                      </a: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1600" b="0" i="0" u="sng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kumimoji="0" lang="en-GB" sz="160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France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Revision of making personal introductions.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Listening/writing activity to plan for a visit to a French family.</a:t>
                      </a: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0295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5349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7461</TotalTime>
  <Words>920</Words>
  <Application>Microsoft Office PowerPoint</Application>
  <PresentationFormat>Widescreen</PresentationFormat>
  <Paragraphs>121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Detailed Plan; Year 5; Term 1: Daily Routine</vt:lpstr>
      <vt:lpstr>Detailed Plan; Year 5; Term 2: Directions</vt:lpstr>
      <vt:lpstr>Detailed Plan; Year 5; Term 3: Weather </vt:lpstr>
      <vt:lpstr>Detailed Plan; Year 5; Term 4: Clothes </vt:lpstr>
      <vt:lpstr>Detailed Plan; Year 5; Term 5: The Jungle </vt:lpstr>
      <vt:lpstr>Detailed Plan; Year 5; Term 6: Holidays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Smith</dc:creator>
  <cp:lastModifiedBy>Sarah Smith</cp:lastModifiedBy>
  <cp:revision>61</cp:revision>
  <dcterms:created xsi:type="dcterms:W3CDTF">2020-02-25T18:36:09Z</dcterms:created>
  <dcterms:modified xsi:type="dcterms:W3CDTF">2023-08-04T13:26:17Z</dcterms:modified>
</cp:coreProperties>
</file>