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64" r:id="rId4"/>
    <p:sldId id="266" r:id="rId5"/>
    <p:sldId id="265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08/08/2023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723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08/08/2023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189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08/08/2023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894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08/08/2023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160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08/08/2023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438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08/08/2023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040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08/08/2023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408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08/08/2023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740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08/08/2023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582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08/08/2023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176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08/08/2023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002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0E978-E82A-4AB1-BD15-71AFD04772EF}" type="datetimeFigureOut">
              <a:rPr lang="en-GB" smtClean="0"/>
              <a:t>08/08/2023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012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7030A0"/>
                </a:solidFill>
              </a:rPr>
              <a:t>Detailed Plan; Year 6; Term 1: School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6321659"/>
              </p:ext>
            </p:extLst>
          </p:nvPr>
        </p:nvGraphicFramePr>
        <p:xfrm>
          <a:off x="838200" y="1803748"/>
          <a:ext cx="10515600" cy="46740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7030A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Ma Carte </a:t>
                      </a:r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D’Identité</a:t>
                      </a:r>
                      <a:endParaRPr lang="en-GB" sz="1800" u="sng" dirty="0">
                        <a:solidFill>
                          <a:srgbClr val="7030A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Speaking and writing activity to recap introductions and some key language from Year 5.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7030A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Dans ma </a:t>
                      </a:r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Trousse</a:t>
                      </a:r>
                      <a:endParaRPr lang="en-GB" sz="1800" u="sng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Revision of classroom items.</a:t>
                      </a:r>
                    </a:p>
                    <a:p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Listening and speaking activity to practise ‘</a:t>
                      </a:r>
                      <a:r>
                        <a:rPr lang="en-GB" sz="1800" u="none" dirty="0" err="1">
                          <a:solidFill>
                            <a:srgbClr val="7030A0"/>
                          </a:solidFill>
                        </a:rPr>
                        <a:t>J’ai</a:t>
                      </a:r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…, je </a:t>
                      </a:r>
                      <a:r>
                        <a:rPr lang="en-GB" sz="1800" u="none" dirty="0" err="1">
                          <a:solidFill>
                            <a:srgbClr val="7030A0"/>
                          </a:solidFill>
                        </a:rPr>
                        <a:t>n’ai</a:t>
                      </a:r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 pas de…’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7030A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Dans Mon École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Introduction of school locations. ‘la salle de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classe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la </a:t>
                      </a:r>
                      <a:r>
                        <a:rPr kumimoji="0" lang="en-GB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cantine, 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gymnase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le bureau etc.’</a:t>
                      </a:r>
                      <a:endParaRPr kumimoji="0" lang="en-GB" sz="1800" b="0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7030A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J’adore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le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français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!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Revision and introduction of more school subjects. ‘le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français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les maths,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l’histoire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l’EPS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etc.’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7030A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J’aime</a:t>
                      </a:r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 le </a:t>
                      </a:r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français</a:t>
                      </a:r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parce</a:t>
                      </a:r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 que </a:t>
                      </a:r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c’est</a:t>
                      </a:r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 super!</a:t>
                      </a:r>
                    </a:p>
                    <a:p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Speaking activity to practise giving opinions about school subjects with justifications.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7030A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Voici</a:t>
                      </a:r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 Mon </a:t>
                      </a:r>
                      <a:r>
                        <a:rPr lang="en-GB" sz="1800" u="sng" dirty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École</a:t>
                      </a:r>
                      <a:endParaRPr lang="en-GB" sz="1800" u="sng" dirty="0">
                        <a:solidFill>
                          <a:srgbClr val="7030A0"/>
                        </a:solidFill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Listening activity to present the similarities and differences between French and British schools. Video clip: ‘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Voici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Mon 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École.’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4376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7030A0"/>
                </a:solidFill>
              </a:rPr>
              <a:t>Detailed Plan; Year 6; Term 2: Hobbies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0902203"/>
              </p:ext>
            </p:extLst>
          </p:nvPr>
        </p:nvGraphicFramePr>
        <p:xfrm>
          <a:off x="838200" y="1803748"/>
          <a:ext cx="10515600" cy="44033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7030A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Les Sports Et Les Opinions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Revision of sports. Listening activity to practise sports with opinions.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7030A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Les </a:t>
                      </a:r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Loisirs</a:t>
                      </a:r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, Les Opinions Et Les Raisons</a:t>
                      </a:r>
                    </a:p>
                    <a:p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Revision of hobbies. Reading activity to practise hobbies with opinions and justifications.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7030A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Je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joue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au tennis, je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fais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du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vélo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Introduction to verbs ‘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jouer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’ and ‘faire’ with sports and hobbies. ‘Je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joue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au/à la…; je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fais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du/de la…etc.’</a:t>
                      </a:r>
                      <a:endParaRPr kumimoji="0" lang="en-GB" sz="1800" b="0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7030A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Je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regarde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télé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j’écoute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de la musique.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Introduction to verbs ‘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regarder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’ and ‘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écouter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’.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7030A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Souvent</a:t>
                      </a:r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, </a:t>
                      </a:r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Parfois</a:t>
                      </a:r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, </a:t>
                      </a:r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Rarement</a:t>
                      </a:r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, Jamais</a:t>
                      </a:r>
                    </a:p>
                    <a:p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Speaking activity to practise talking how often you do sports and hobbies.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7030A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7030A0"/>
                          </a:solidFill>
                          <a:latin typeface="+mn-lt"/>
                        </a:rPr>
                        <a:t>Les Sports, Les </a:t>
                      </a:r>
                      <a:r>
                        <a:rPr lang="en-GB" sz="1800" u="sng" dirty="0" err="1">
                          <a:solidFill>
                            <a:srgbClr val="7030A0"/>
                          </a:solidFill>
                          <a:latin typeface="+mn-lt"/>
                        </a:rPr>
                        <a:t>Activités</a:t>
                      </a:r>
                      <a:r>
                        <a:rPr lang="en-GB" sz="1800" u="sng" dirty="0">
                          <a:solidFill>
                            <a:srgbClr val="7030A0"/>
                          </a:solidFill>
                          <a:latin typeface="+mn-lt"/>
                        </a:rPr>
                        <a:t>, Les Opinions, Les Raisons, </a:t>
                      </a:r>
                      <a:r>
                        <a:rPr lang="en-GB" sz="1800" u="sng" dirty="0" err="1">
                          <a:solidFill>
                            <a:srgbClr val="7030A0"/>
                          </a:solidFill>
                          <a:latin typeface="+mn-lt"/>
                        </a:rPr>
                        <a:t>Souvent</a:t>
                      </a:r>
                      <a:r>
                        <a:rPr lang="en-GB" sz="1800" u="sng" dirty="0">
                          <a:solidFill>
                            <a:srgbClr val="7030A0"/>
                          </a:solidFill>
                          <a:latin typeface="+mn-lt"/>
                        </a:rPr>
                        <a:t> etc.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Writing activity to practise talking about sports and hobbies with opinions and how often you do sports and hobbies.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7262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7030A0"/>
                </a:solidFill>
              </a:rPr>
              <a:t>Detailed Plan; Year 6; Term 3: Food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7823876"/>
              </p:ext>
            </p:extLst>
          </p:nvPr>
        </p:nvGraphicFramePr>
        <p:xfrm>
          <a:off x="838200" y="2048845"/>
          <a:ext cx="10515600" cy="41325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Le Petit-Déjeuner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Introduction of breakfast items and a typical French breakfast. Song: ‘Au Petit-Déjeuner.’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J’adore</a:t>
                      </a:r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 la pizza!</a:t>
                      </a:r>
                    </a:p>
                    <a:p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Introduction of pizza toppings. Video: ‘Virtually There: France.’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 Déjeuner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Revision of snacks and drinks. Consolidation with interactive computer games.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Un Menu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En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Français</a:t>
                      </a:r>
                      <a:endParaRPr kumimoji="0" lang="en-GB" sz="1800" b="0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Introduction to restaurant dishes. Reading activity to practise ordering from a real French menu.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Conversation Au Restaurant</a:t>
                      </a:r>
                    </a:p>
                    <a:p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Speaking activity to practise a conversation in a French restaurant. 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Fruits Et Les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Légumes</a:t>
                      </a:r>
                      <a:endParaRPr kumimoji="0" lang="en-GB" sz="1800" b="0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Revision of fruits and vegetables. Consolidation with interactive computer games.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24041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7030A0"/>
                </a:solidFill>
              </a:rPr>
              <a:t>Detailed Plan; Year 6; Term 4: Home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8200" y="2048845"/>
          <a:ext cx="10515600" cy="46740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En</a:t>
                      </a:r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 Ville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Revision of town locations. Reading activity to practise town locations with time expressions.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Au </a:t>
                      </a:r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Cinéma</a:t>
                      </a:r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; À La Gare</a:t>
                      </a:r>
                    </a:p>
                    <a:p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Revision of ‘à’ with ‘le, la, l’, les’. Speaking/writing activity practising town locations with time expressions over the weekend.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Bienvenue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à Marlborough!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Introduction of further town locations. Listening activity to practise new town locations with ‘au, à la, à l’, aux’.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Une Brochure De Marlborough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Writing activity to practise new town locations with ‘on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peut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aller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…; on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peut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voir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…’.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Une Ville </a:t>
                      </a:r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En</a:t>
                      </a:r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 France</a:t>
                      </a:r>
                    </a:p>
                    <a:p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Research activity to find out about a real French town.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Un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Dépliant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Touristique</a:t>
                      </a:r>
                      <a:endParaRPr kumimoji="0" lang="en-GB" sz="1800" b="0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Reading/writing activity to produce a tourist leaflet about a real French town.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80407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7030A0"/>
                </a:solidFill>
              </a:rPr>
              <a:t>Detailed Plan; Year 6; Term 5: The Environment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484701"/>
              </p:ext>
            </p:extLst>
          </p:nvPr>
        </p:nvGraphicFramePr>
        <p:xfrm>
          <a:off x="838200" y="2048845"/>
          <a:ext cx="10515600" cy="44033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L’Environnement</a:t>
                      </a:r>
                      <a:endParaRPr lang="en-GB" sz="1800" u="sng" dirty="0">
                        <a:solidFill>
                          <a:srgbClr val="7030A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Introduction of key recycling vocabulary: ‘le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recyclage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le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verre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le plastique, le papier, la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îte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de conserve, les piles etc.’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Le </a:t>
                      </a:r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Recyclage</a:t>
                      </a:r>
                      <a:endParaRPr lang="en-GB" sz="1800" u="sng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Reading activity to practise recycling vocabulary.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SONDAGE: Je recycle…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Speaking activity to practise how to say what you recycle.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On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écrire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…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Writing activity to explain how often you recycle various items.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Il </a:t>
                      </a:r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faut</a:t>
                      </a:r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protéger</a:t>
                      </a:r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 la </a:t>
                      </a:r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planète</a:t>
                      </a:r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!</a:t>
                      </a:r>
                    </a:p>
                    <a:p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Introduction of further key language to talk about protecting the planet using ‘</a:t>
                      </a:r>
                      <a:r>
                        <a:rPr lang="en-GB" sz="1800" u="none" dirty="0" err="1">
                          <a:solidFill>
                            <a:srgbClr val="7030A0"/>
                          </a:solidFill>
                        </a:rPr>
                        <a:t>il</a:t>
                      </a:r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GB" sz="1800" u="none" dirty="0" err="1">
                          <a:solidFill>
                            <a:srgbClr val="7030A0"/>
                          </a:solidFill>
                        </a:rPr>
                        <a:t>peut</a:t>
                      </a:r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…’.</a:t>
                      </a:r>
                    </a:p>
                    <a:p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Reading and listening activities to practise new language.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Il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faut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protéger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planète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! (Part 2)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Poster activity to practise phrases talking about protecting the planet.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86418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7030A0"/>
                </a:solidFill>
              </a:rPr>
              <a:t>Detailed Plan; Year 6; Term 6: The Future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8341081"/>
              </p:ext>
            </p:extLst>
          </p:nvPr>
        </p:nvGraphicFramePr>
        <p:xfrm>
          <a:off x="838200" y="2048845"/>
          <a:ext cx="10515600" cy="44033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Je </a:t>
                      </a:r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vais</a:t>
                      </a:r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jouer</a:t>
                      </a:r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 au football.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Revision of sports. Introduction of near future tense: ‘je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vais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jouer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…’.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Je </a:t>
                      </a:r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vais</a:t>
                      </a:r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 faire de la </a:t>
                      </a:r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danse</a:t>
                      </a:r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.</a:t>
                      </a:r>
                    </a:p>
                    <a:p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Introduction and practise of ‘je </a:t>
                      </a:r>
                      <a:r>
                        <a:rPr lang="en-GB" sz="1800" u="none" dirty="0" err="1">
                          <a:solidFill>
                            <a:srgbClr val="7030A0"/>
                          </a:solidFill>
                        </a:rPr>
                        <a:t>vais</a:t>
                      </a:r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GB" sz="1800" u="none" dirty="0" err="1">
                          <a:solidFill>
                            <a:srgbClr val="7030A0"/>
                          </a:solidFill>
                        </a:rPr>
                        <a:t>jouer</a:t>
                      </a:r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…; je </a:t>
                      </a:r>
                      <a:r>
                        <a:rPr lang="en-GB" sz="1800" u="none" dirty="0" err="1">
                          <a:solidFill>
                            <a:srgbClr val="7030A0"/>
                          </a:solidFill>
                        </a:rPr>
                        <a:t>vais</a:t>
                      </a:r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 faire…’.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Mon Weekend De Sport!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Reading activity to practise talking about future sporting plans with time expressions.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Vendredi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soir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je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vais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jouer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…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Writing/speaking activity to practise talking about future sporting plans with time expressions over the weekend.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7030A0"/>
                          </a:solidFill>
                        </a:rPr>
                        <a:t>Les </a:t>
                      </a:r>
                      <a:r>
                        <a:rPr lang="en-GB" sz="1800" u="sng" dirty="0" err="1">
                          <a:solidFill>
                            <a:srgbClr val="7030A0"/>
                          </a:solidFill>
                        </a:rPr>
                        <a:t>Emplois</a:t>
                      </a:r>
                      <a:endParaRPr lang="en-GB" sz="1800" u="sng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Introduction of selection of jobs/careers. Speaking activity to practise how to say what you want to be in the future: ‘Je </a:t>
                      </a:r>
                      <a:r>
                        <a:rPr lang="en-GB" sz="1800" u="none" dirty="0" err="1">
                          <a:solidFill>
                            <a:srgbClr val="7030A0"/>
                          </a:solidFill>
                        </a:rPr>
                        <a:t>vais</a:t>
                      </a:r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GB" sz="1800" u="none" dirty="0" err="1">
                          <a:solidFill>
                            <a:srgbClr val="7030A0"/>
                          </a:solidFill>
                        </a:rPr>
                        <a:t>être</a:t>
                      </a:r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…; je </a:t>
                      </a:r>
                      <a:r>
                        <a:rPr lang="en-GB" sz="1800" u="none" dirty="0" err="1">
                          <a:solidFill>
                            <a:srgbClr val="7030A0"/>
                          </a:solidFill>
                        </a:rPr>
                        <a:t>voudrais</a:t>
                      </a:r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GB" sz="1800" u="none" dirty="0" err="1">
                          <a:solidFill>
                            <a:srgbClr val="7030A0"/>
                          </a:solidFill>
                        </a:rPr>
                        <a:t>être</a:t>
                      </a:r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…’.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u="none" dirty="0">
                          <a:solidFill>
                            <a:srgbClr val="7030A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 14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Juillet</a:t>
                      </a:r>
                      <a:endParaRPr kumimoji="0" lang="en-GB" sz="1800" b="0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Introduction to the French Revolution and significance of July 14</a:t>
                      </a:r>
                      <a:r>
                        <a:rPr kumimoji="0" lang="en-GB" sz="18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in </a:t>
                      </a:r>
                      <a:r>
                        <a:rPr kumimoji="0" lang="en-GB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French culture.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14607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7791</TotalTime>
  <Words>915</Words>
  <Application>Microsoft Office PowerPoint</Application>
  <PresentationFormat>Widescreen</PresentationFormat>
  <Paragraphs>116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Detailed Plan; Year 6; Term 1: School</vt:lpstr>
      <vt:lpstr>Detailed Plan; Year 6; Term 2: Hobbies</vt:lpstr>
      <vt:lpstr>Detailed Plan; Year 6; Term 3: Food</vt:lpstr>
      <vt:lpstr>Detailed Plan; Year 6; Term 4: Home</vt:lpstr>
      <vt:lpstr>Detailed Plan; Year 6; Term 5: The Environment</vt:lpstr>
      <vt:lpstr>Detailed Plan; Year 6; Term 6: The Future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 Smith</dc:creator>
  <cp:lastModifiedBy>Sarah Smith</cp:lastModifiedBy>
  <cp:revision>75</cp:revision>
  <dcterms:created xsi:type="dcterms:W3CDTF">2020-02-25T18:36:09Z</dcterms:created>
  <dcterms:modified xsi:type="dcterms:W3CDTF">2023-08-08T17:31:33Z</dcterms:modified>
</cp:coreProperties>
</file>